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7" r:id="rId4"/>
    <p:sldId id="259" r:id="rId5"/>
    <p:sldId id="263" r:id="rId6"/>
    <p:sldId id="264" r:id="rId7"/>
    <p:sldId id="265" r:id="rId8"/>
    <p:sldId id="260" r:id="rId9"/>
    <p:sldId id="271" r:id="rId10"/>
    <p:sldId id="273" r:id="rId11"/>
    <p:sldId id="272" r:id="rId12"/>
    <p:sldId id="266" r:id="rId13"/>
    <p:sldId id="268" r:id="rId14"/>
    <p:sldId id="269" r:id="rId15"/>
    <p:sldId id="270" r:id="rId16"/>
    <p:sldId id="274" r:id="rId17"/>
    <p:sldId id="261" r:id="rId18"/>
    <p:sldId id="262" r:id="rId19"/>
    <p:sldId id="277" r:id="rId20"/>
    <p:sldId id="267" r:id="rId21"/>
    <p:sldId id="276" r:id="rId22"/>
    <p:sldId id="278" r:id="rId23"/>
    <p:sldId id="279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CED9E-6396-4430-BFB1-B3DCD2F87349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18AB1-1163-43DE-87C0-DE586289A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06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771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6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0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66C43-C36C-41B3-A287-4A117E3467A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AF334-B591-47B8-BC67-747FAD7653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9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F38BF-198C-410A-B5A0-74754C684DD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00CE7-99D7-4AC3-B446-271EF4DD942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31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D1DB-E3D7-49E9-B974-8E9209AD5C2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9AF17-87C8-4334-B6E6-B9DAD53C3B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20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145A-BEA1-480A-93F3-40CC5664743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90417-7D54-4C48-A7F1-AD44195715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39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C966-55F4-4C30-B9F5-48C804EA61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0FCAC-AE9F-4FFF-B27B-AE73DFCFE0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76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073F-7623-432B-8E48-3531268FCCE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5E7C9-B79A-4B17-8262-F5C106862F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75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1CC25-07A3-4B12-B152-77C572DF97B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CC11-170D-4E8B-86D4-153D8C842C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22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59E0-AF65-446F-91C8-AD236A2CBA1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80CB6-EED0-4F81-A64B-B8002B6848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7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46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E0A4-1DE5-47EA-A690-BC6D8C31354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EC52-D396-481B-9559-C8E837D93A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27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DDFAF-765A-4D23-9C53-31DDBE819E3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9684A-1A5A-4EDD-BEE3-E99CA237B3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76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6DC12-1835-4153-A38D-4B07DE6D61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B2AE-C7E5-41A2-8C63-4538855DB5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30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66C43-C36C-41B3-A287-4A117E3467A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AF334-B591-47B8-BC67-747FAD7653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84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F38BF-198C-410A-B5A0-74754C684DD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00CE7-99D7-4AC3-B446-271EF4DD942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2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D1DB-E3D7-49E9-B974-8E9209AD5C2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9AF17-87C8-4334-B6E6-B9DAD53C3B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85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145A-BEA1-480A-93F3-40CC5664743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90417-7D54-4C48-A7F1-AD44195715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94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C966-55F4-4C30-B9F5-48C804EA61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0FCAC-AE9F-4FFF-B27B-AE73DFCFE0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66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073F-7623-432B-8E48-3531268FCCE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5E7C9-B79A-4B17-8262-F5C106862F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00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1CC25-07A3-4B12-B152-77C572DF97B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CC11-170D-4E8B-86D4-153D8C842C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3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355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59E0-AF65-446F-91C8-AD236A2CBA1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80CB6-EED0-4F81-A64B-B8002B6848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25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E0A4-1DE5-47EA-A690-BC6D8C31354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EC52-D396-481B-9559-C8E837D93A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44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DDFAF-765A-4D23-9C53-31DDBE819E3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9684A-1A5A-4EDD-BEE3-E99CA237B3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06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6DC12-1835-4153-A38D-4B07DE6D61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B2AE-C7E5-41A2-8C63-4538855DB5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6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11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6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6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2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0CFE9-0DBD-4726-B3BD-B4A7BBAB8E88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91B76-01E6-4E86-A9F9-37AF5946E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1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23A064-F9E3-4B4D-A177-B20DC6A5FBD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AEB3AF-1F61-4AE7-AD66-3500924204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3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23A064-F9E3-4B4D-A177-B20DC6A5FBD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AEB3AF-1F61-4AE7-AD66-3500924204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4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moodle.vsu.ru/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.vsu.ru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0" name="Picture 2" descr="SP_A01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29010" b="24875"/>
          <a:stretch>
            <a:fillRect/>
          </a:stretch>
        </p:blipFill>
        <p:spPr bwMode="auto">
          <a:xfrm>
            <a:off x="179388" y="1484313"/>
            <a:ext cx="3311525" cy="2205037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268538" y="260350"/>
            <a:ext cx="583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Воронежский государственный университет</a:t>
            </a:r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179388" y="1341438"/>
            <a:ext cx="8856662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" y="188119"/>
            <a:ext cx="2124075" cy="1090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3" name="Titolo 1"/>
          <p:cNvSpPr>
            <a:spLocks/>
          </p:cNvSpPr>
          <p:nvPr/>
        </p:nvSpPr>
        <p:spPr bwMode="auto">
          <a:xfrm>
            <a:off x="3527425" y="2133600"/>
            <a:ext cx="561657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 ТЕМПУС</a:t>
            </a:r>
            <a:r>
              <a:rPr lang="ru-RU" alt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it-IT" alt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altLang="ru-RU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“HUMAN Security” </a:t>
            </a:r>
            <a:br>
              <a:rPr lang="it-IT" altLang="ru-RU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altLang="ru-RU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ru-RU" altLang="ru-RU" sz="18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Безопасность человека на территориях, загрязненных радиоактивными веществами</a:t>
            </a:r>
            <a:r>
              <a:rPr lang="it-IT" altLang="ru-RU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endParaRPr lang="it-IT" alt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179388" y="6021388"/>
            <a:ext cx="8785225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Факультет географии, геоэкологии и туризма – Центр международных проектов и программ   ВГУ  /2012  - </a:t>
            </a:r>
            <a:r>
              <a:rPr lang="ru-RU" altLang="ru-RU" sz="1800" b="1" i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2016/  </a:t>
            </a:r>
            <a:endParaRPr lang="ru-RU" altLang="ru-RU" sz="1800" b="1" i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0" y="39338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участники от ВГУ (группа «окружающая среда»)</a:t>
            </a:r>
            <a:r>
              <a:rPr lang="en-US" altLang="ru-RU" sz="20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ru-RU" altLang="ru-RU" sz="20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539750" y="4221163"/>
            <a:ext cx="8281988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Академический состав:                                                                        д.г.н., профессор С.А. Куролап, д.г.н., профессор В.И. Федотов, к.б.н., доцент Е.Ю. Иванова, к.г.н., доцент И.В. Комов,               асп.-преп. Л.О. Середа, асп.-преп. М.О.  Маслова</a:t>
            </a:r>
          </a:p>
          <a:p>
            <a:pPr>
              <a:spcBef>
                <a:spcPct val="50000"/>
              </a:spcBef>
            </a:pPr>
            <a:r>
              <a:rPr lang="ru-RU" altLang="ru-RU" sz="20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Проектный менеджер:  Е.О. Пилиева</a:t>
            </a:r>
          </a:p>
        </p:txBody>
      </p:sp>
      <p:sp>
        <p:nvSpPr>
          <p:cNvPr id="72722" name="Text Box 18"/>
          <p:cNvSpPr txBox="1">
            <a:spLocks noChangeArrowheads="1"/>
          </p:cNvSpPr>
          <p:nvPr/>
        </p:nvSpPr>
        <p:spPr bwMode="auto">
          <a:xfrm>
            <a:off x="3708400" y="3213100"/>
            <a:ext cx="5257800" cy="7143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 университетов, координатор – Университет г.Кордоба /Испания/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463" y="188119"/>
            <a:ext cx="935514" cy="110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7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268538" y="404813"/>
            <a:ext cx="5832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32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107950" y="1341438"/>
            <a:ext cx="885666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124075" cy="1090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716463" y="1484313"/>
            <a:ext cx="424815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Магистерская программа </a:t>
            </a:r>
            <a:r>
              <a:rPr lang="en-US" altLang="ru-RU" sz="24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altLang="ru-RU" sz="24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Экологический мониторинг и радиационная безопасность</a:t>
            </a:r>
            <a:r>
              <a:rPr lang="en-US" altLang="ru-RU" sz="24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r>
              <a:rPr lang="ru-RU" altLang="ru-RU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 algn="ctr"/>
            <a:endParaRPr lang="ru-RU" altLang="ru-RU" sz="24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altLang="ru-RU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/направление подготовки «Экология и природопользование»/  </a:t>
            </a:r>
          </a:p>
          <a:p>
            <a:pPr algn="ctr"/>
            <a:endParaRPr lang="ru-RU" altLang="ru-RU" sz="24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altLang="ru-RU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Начато обучение студентов с сентября 2014г.</a:t>
            </a:r>
            <a:r>
              <a:rPr lang="ru-RU" altLang="ru-RU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</a:t>
            </a:r>
            <a:r>
              <a:rPr lang="ru-RU" altLang="ru-RU" sz="2400" b="1" dirty="0">
                <a:solidFill>
                  <a:srgbClr val="800080"/>
                </a:solidFill>
              </a:rPr>
              <a:t/>
            </a:r>
            <a:br>
              <a:rPr lang="ru-RU" altLang="ru-RU" sz="2400" b="1" dirty="0">
                <a:solidFill>
                  <a:srgbClr val="800080"/>
                </a:solidFill>
              </a:rPr>
            </a:br>
            <a:r>
              <a:rPr lang="en-US" altLang="ru-RU" sz="2400" dirty="0">
                <a:solidFill>
                  <a:srgbClr val="333399"/>
                </a:solidFill>
              </a:rPr>
              <a:t> </a:t>
            </a:r>
            <a:endParaRPr lang="ru-RU" altLang="ru-RU" sz="2400" dirty="0">
              <a:solidFill>
                <a:srgbClr val="333399"/>
              </a:solidFill>
            </a:endParaRP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268538" y="260350"/>
            <a:ext cx="583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Воронежский государственный университет</a:t>
            </a: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4221162" cy="5184775"/>
          </a:xfrm>
          <a:prstGeom prst="rect">
            <a:avLst/>
          </a:prstGeom>
          <a:noFill/>
          <a:ln w="158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3" name="Line 15"/>
          <p:cNvSpPr>
            <a:spLocks noChangeShapeType="1"/>
          </p:cNvSpPr>
          <p:nvPr/>
        </p:nvSpPr>
        <p:spPr bwMode="auto">
          <a:xfrm flipH="1" flipV="1">
            <a:off x="3492500" y="4797425"/>
            <a:ext cx="1584325" cy="576263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146049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7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900igr.net/datai/fizika/JAvlenie-radioaktivnosti/0015-014-Voprosy-dlja-zakreplenija.png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600450" cy="26987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4437063"/>
            <a:ext cx="9215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3200" b="1">
                <a:solidFill>
                  <a:srgbClr val="660066"/>
                </a:solidFill>
                <a:cs typeface="Times New Roman" pitchFamily="18" charset="0"/>
              </a:rPr>
              <a:t> </a:t>
            </a:r>
            <a:r>
              <a:rPr lang="ru-RU" altLang="ru-RU" sz="3200" b="1">
                <a:solidFill>
                  <a:srgbClr val="660066"/>
                </a:solidFill>
                <a:ea typeface="Calibri" pitchFamily="34" charset="0"/>
                <a:cs typeface="Times New Roman" pitchFamily="18" charset="0"/>
              </a:rPr>
              <a:t>Приборы </a:t>
            </a:r>
            <a:r>
              <a:rPr lang="ru-RU" altLang="ru-RU" sz="2800" b="1">
                <a:solidFill>
                  <a:srgbClr val="660066"/>
                </a:solidFill>
              </a:rPr>
              <a:t>дозиметрического контроля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515778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3200" b="1">
                <a:solidFill>
                  <a:srgbClr val="660066"/>
                </a:solidFill>
                <a:cs typeface="Times New Roman" pitchFamily="18" charset="0"/>
              </a:rPr>
              <a:t> </a:t>
            </a:r>
            <a:r>
              <a:rPr lang="ru-RU" altLang="ru-RU" sz="3200" b="1">
                <a:solidFill>
                  <a:srgbClr val="660066"/>
                </a:solidFill>
                <a:ea typeface="Calibri" pitchFamily="34" charset="0"/>
                <a:cs typeface="Times New Roman" pitchFamily="18" charset="0"/>
              </a:rPr>
              <a:t>Физические основы ионизирующих излучений</a:t>
            </a:r>
            <a:endParaRPr lang="ru-RU" altLang="ru-RU" sz="3200">
              <a:solidFill>
                <a:srgbClr val="660066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8888" y="5949950"/>
            <a:ext cx="6624637" cy="579438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3200" b="1">
                <a:solidFill>
                  <a:srgbClr val="660066"/>
                </a:solidFill>
                <a:ea typeface="Calibri" pitchFamily="34" charset="0"/>
                <a:cs typeface="Times New Roman" pitchFamily="18" charset="0"/>
              </a:rPr>
              <a:t>Радиоэкологический практикум </a:t>
            </a:r>
          </a:p>
        </p:txBody>
      </p:sp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4176713" cy="27336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179388" y="3141663"/>
            <a:ext cx="8785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Дисциплины, изучаемые магистрантами на базе кафедры ядерной физики ВГУ: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684213" y="2636838"/>
            <a:ext cx="277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i="1">
                <a:solidFill>
                  <a:prstClr val="white"/>
                </a:solidFill>
                <a:cs typeface="Arial" charset="0"/>
              </a:rPr>
              <a:t>междисциплинарность</a:t>
            </a:r>
          </a:p>
        </p:txBody>
      </p:sp>
    </p:spTree>
    <p:extLst>
      <p:ext uri="{BB962C8B-B14F-4D97-AF65-F5344CB8AC3E}">
        <p14:creationId xmlns:p14="http://schemas.microsoft.com/office/powerpoint/2010/main" val="155544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 descr="http://markonmedia.com/uploads/posts/2012-08/d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3375"/>
            <a:ext cx="2716212" cy="25558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813" y="4797425"/>
            <a:ext cx="6264275" cy="6413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 algn="ctr" eaLnBrk="1" hangingPunct="1">
              <a:buFontTx/>
              <a:buChar char="•"/>
            </a:pPr>
            <a:r>
              <a:rPr lang="ru-RU" altLang="ru-RU" sz="3600" b="1" dirty="0">
                <a:solidFill>
                  <a:srgbClr val="660066"/>
                </a:solidFill>
                <a:latin typeface="Arial" charset="0"/>
                <a:cs typeface="Times New Roman" pitchFamily="18" charset="0"/>
              </a:rPr>
              <a:t>Радиационная гигиена</a:t>
            </a:r>
            <a:endParaRPr lang="ru-RU" altLang="ru-RU" sz="3600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539750" y="3068638"/>
            <a:ext cx="8135938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358775" y="3068638"/>
            <a:ext cx="8785225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Дисциплины, изучаемые магистрантами на базе Центра гигиены и эпидемиологии в Воронежской области :</a:t>
            </a:r>
          </a:p>
        </p:txBody>
      </p:sp>
      <p:pic>
        <p:nvPicPr>
          <p:cNvPr id="124935" name="Picture 2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3157D"/>
              </a:clrFrom>
              <a:clrTo>
                <a:srgbClr val="8315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444750" cy="2519363"/>
          </a:xfrm>
          <a:prstGeom prst="rect">
            <a:avLst/>
          </a:prstGeom>
          <a:solidFill>
            <a:srgbClr val="CC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2916238" y="1484313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i="1">
                <a:solidFill>
                  <a:srgbClr val="660066"/>
                </a:solidFill>
              </a:rPr>
              <a:t>междисциплинарность</a:t>
            </a:r>
          </a:p>
        </p:txBody>
      </p:sp>
    </p:spTree>
    <p:extLst>
      <p:ext uri="{BB962C8B-B14F-4D97-AF65-F5344CB8AC3E}">
        <p14:creationId xmlns:p14="http://schemas.microsoft.com/office/powerpoint/2010/main" val="19139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287338" y="908050"/>
            <a:ext cx="885666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Научно-исследовательская работа студентов </a:t>
            </a:r>
          </a:p>
          <a:p>
            <a:pPr algn="ctr"/>
            <a:r>
              <a:rPr lang="ru-RU" altLang="ru-RU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магистрантов по исследованию экологического состояния территории </a:t>
            </a:r>
            <a:r>
              <a:rPr lang="ru-RU" altLang="ru-RU" sz="28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г.Нововоронежа</a:t>
            </a:r>
            <a:r>
              <a:rPr lang="ru-RU" altLang="ru-RU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 30-км зоны вокруг </a:t>
            </a:r>
            <a:r>
              <a:rPr lang="ru-RU" altLang="ru-RU" sz="28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Нововоронежской</a:t>
            </a:r>
            <a:r>
              <a:rPr lang="ru-RU" altLang="ru-RU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АЭС</a:t>
            </a:r>
          </a:p>
        </p:txBody>
      </p:sp>
      <p:pic>
        <p:nvPicPr>
          <p:cNvPr id="94213" name="Picture 4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65400"/>
            <a:ext cx="6770688" cy="393382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6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C11-170D-4E8B-86D4-153D8C842C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3658980" cy="564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-3520"/>
            <a:ext cx="8255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57448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5288" y="5013176"/>
            <a:ext cx="445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учебный план включена дисциплина   /вариативная часть/:    Основы радиоэкологической безопасности</a:t>
            </a:r>
            <a:endParaRPr lang="ru-RU" altLang="ru-RU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4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>
          <a:xfrm>
            <a:off x="379403" y="1341438"/>
            <a:ext cx="8496944" cy="647526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Концепция междисциплинарного обучения /формы/:</a:t>
            </a:r>
          </a:p>
        </p:txBody>
      </p:sp>
      <p:pic>
        <p:nvPicPr>
          <p:cNvPr id="1065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124075" cy="1090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195513" y="404813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>
            <a:off x="179388" y="1341438"/>
            <a:ext cx="8856662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58738" y="1988840"/>
            <a:ext cx="893825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9144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13716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8288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22860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7432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just" eaLnBrk="1" hangingPunct="1"/>
            <a:r>
              <a:rPr lang="ru-RU" altLang="ru-RU" sz="2000" dirty="0"/>
              <a:t>1) новые лекции с изложением последствий радиоактивного загрязнения для окружающей среды, населения, экономики с позиции безопасности жизнедеятельности; </a:t>
            </a:r>
          </a:p>
          <a:p>
            <a:pPr marL="0" indent="0" algn="just" eaLnBrk="1" hangingPunct="1"/>
            <a:r>
              <a:rPr lang="ru-RU" altLang="ru-RU" sz="2000" dirty="0"/>
              <a:t>2) участие в учебном процессе специалистов «непрофильных вузов» и организаций, где обеспечивается подготовка студентов в области радиоэкологической безопасности; </a:t>
            </a:r>
          </a:p>
          <a:p>
            <a:pPr marL="0" indent="0" algn="just" eaLnBrk="1" hangingPunct="1"/>
            <a:r>
              <a:rPr lang="ru-RU" altLang="ru-RU" sz="2000" dirty="0"/>
              <a:t>3) дополнительные обзорные лекции с участием ведущих специалистов других областей (из сферы экологического права, экономики и экологического менеджмента, медицинской радиологии, диетологии, специалистов-практиков из отраслей  атомной энергетики, в частности, </a:t>
            </a:r>
            <a:r>
              <a:rPr lang="ru-RU" altLang="ru-RU" sz="2000" dirty="0" err="1"/>
              <a:t>Нововоронежской</a:t>
            </a:r>
            <a:r>
              <a:rPr lang="ru-RU" altLang="ru-RU" sz="2000" dirty="0"/>
              <a:t> АЭС); </a:t>
            </a:r>
          </a:p>
          <a:p>
            <a:pPr marL="0" indent="0" algn="just" eaLnBrk="1" hangingPunct="1"/>
            <a:r>
              <a:rPr lang="ru-RU" altLang="ru-RU" sz="2000" dirty="0"/>
              <a:t>4) проведение занятий  в инновационных формах (деловые игры с компьютерной поддержкой, конференции по радиоэкологии, программы-тренажеры для имитации чрезвычайных ситуаций на ядерных объектах) ; </a:t>
            </a:r>
          </a:p>
          <a:p>
            <a:pPr marL="0" indent="0" algn="just" eaLnBrk="1" hangingPunct="1"/>
            <a:r>
              <a:rPr lang="ru-RU" altLang="ru-RU" sz="2000" dirty="0"/>
              <a:t>5) посещение объектов атомной энергетики (</a:t>
            </a:r>
            <a:r>
              <a:rPr lang="ru-RU" altLang="ru-RU" sz="2000" dirty="0" err="1"/>
              <a:t>Нововоронежская</a:t>
            </a:r>
            <a:r>
              <a:rPr lang="ru-RU" altLang="ru-RU" sz="2000" dirty="0"/>
              <a:t> АЭС) для изучения технических и экологических аспектов.</a:t>
            </a: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268538" y="260350"/>
            <a:ext cx="583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Воронежский государственный университет</a:t>
            </a: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784" y="115888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9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>
          <a:xfrm>
            <a:off x="0" y="1484313"/>
            <a:ext cx="9144000" cy="720725"/>
          </a:xfrm>
        </p:spPr>
        <p:txBody>
          <a:bodyPr/>
          <a:lstStyle/>
          <a:p>
            <a:r>
              <a:rPr lang="ru-RU" alt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Изучение европейского опыта</a:t>
            </a:r>
            <a:r>
              <a:rPr lang="en-US" alt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alt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2800" b="1" dirty="0" smtClean="0">
              <a:solidFill>
                <a:srgbClr val="000099"/>
              </a:solidFill>
            </a:endParaRPr>
          </a:p>
        </p:txBody>
      </p:sp>
      <p:pic>
        <p:nvPicPr>
          <p:cNvPr id="1075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124075" cy="1090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268538" y="404813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>
            <a:off x="179388" y="1341438"/>
            <a:ext cx="8856662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421105" y="2204864"/>
            <a:ext cx="8502866" cy="29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9144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13716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8288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22860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743200" indent="-9144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just" eaLnBrk="1" hangingPunct="1"/>
            <a:r>
              <a:rPr lang="ru-RU" altLang="ru-RU" sz="2000" b="1" dirty="0"/>
              <a:t>М</a:t>
            </a:r>
            <a:r>
              <a:rPr lang="en-US" altLang="ru-RU" sz="2000" b="1" dirty="0" err="1"/>
              <a:t>етодологические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принципы</a:t>
            </a:r>
            <a:r>
              <a:rPr lang="en-US" altLang="ru-RU" sz="2000" b="1" i="1" dirty="0"/>
              <a:t> </a:t>
            </a:r>
            <a:r>
              <a:rPr lang="en-US" altLang="ru-RU" sz="2000" b="1" dirty="0" err="1"/>
              <a:t>по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аналогии</a:t>
            </a:r>
            <a:r>
              <a:rPr lang="en-US" altLang="ru-RU" sz="2000" b="1" i="1" dirty="0"/>
              <a:t> </a:t>
            </a:r>
            <a:r>
              <a:rPr lang="en-US" altLang="ru-RU" sz="2000" b="1" dirty="0"/>
              <a:t>с </a:t>
            </a:r>
            <a:r>
              <a:rPr lang="en-US" altLang="ru-RU" sz="2000" b="1" dirty="0" err="1"/>
              <a:t>университетами</a:t>
            </a:r>
            <a:r>
              <a:rPr lang="en-US" altLang="ru-RU" sz="2000" b="1" i="1" dirty="0"/>
              <a:t> </a:t>
            </a:r>
            <a:r>
              <a:rPr lang="en-US" altLang="ru-RU" sz="2000" b="1" dirty="0"/>
              <a:t>Е</a:t>
            </a:r>
            <a:r>
              <a:rPr lang="ru-RU" altLang="ru-RU" sz="2000" b="1" dirty="0"/>
              <a:t>С:</a:t>
            </a:r>
            <a:endParaRPr lang="ru-RU" altLang="ru-RU" sz="2000" b="1" dirty="0">
              <a:latin typeface="Arial" charset="0"/>
            </a:endParaRP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ru-RU" sz="2000" dirty="0" smtClean="0"/>
              <a:t>а</a:t>
            </a:r>
            <a:r>
              <a:rPr lang="en-US" altLang="ru-RU" sz="2000" dirty="0"/>
              <a:t>) </a:t>
            </a:r>
            <a:r>
              <a:rPr lang="en-US" altLang="ru-RU" sz="2000" dirty="0" err="1"/>
              <a:t>использование</a:t>
            </a:r>
            <a:r>
              <a:rPr lang="en-US" altLang="ru-RU" sz="2000" i="1" dirty="0"/>
              <a:t> </a:t>
            </a:r>
            <a:r>
              <a:rPr lang="en-US" altLang="ru-RU" sz="2000" dirty="0" err="1"/>
              <a:t>материалов</a:t>
            </a:r>
            <a:r>
              <a:rPr lang="en-US" altLang="ru-RU" sz="2000" i="1" dirty="0"/>
              <a:t> </a:t>
            </a:r>
            <a:r>
              <a:rPr lang="en-US" altLang="ru-RU" sz="2000" dirty="0" err="1"/>
              <a:t>электронных</a:t>
            </a:r>
            <a:r>
              <a:rPr lang="en-US" altLang="ru-RU" sz="2000" i="1" dirty="0"/>
              <a:t> </a:t>
            </a:r>
            <a:r>
              <a:rPr lang="en-US" altLang="ru-RU" sz="2000" dirty="0" err="1"/>
              <a:t>библиотек</a:t>
            </a:r>
            <a:r>
              <a:rPr lang="en-US" altLang="ru-RU" sz="2000" dirty="0"/>
              <a:t> в </a:t>
            </a:r>
            <a:r>
              <a:rPr lang="en-US" altLang="ru-RU" sz="2000" dirty="0" err="1" smtClean="0"/>
              <a:t>области</a:t>
            </a:r>
            <a:endParaRPr lang="ru-RU" altLang="ru-RU" sz="2000" dirty="0" smtClean="0"/>
          </a:p>
          <a:p>
            <a:pPr marL="0" indent="0" algn="just" eaLnBrk="1" hangingPunct="1">
              <a:spcBef>
                <a:spcPts val="600"/>
              </a:spcBef>
            </a:pPr>
            <a:r>
              <a:rPr lang="ru-RU" altLang="ru-RU" sz="2000" dirty="0" smtClean="0"/>
              <a:t>р</a:t>
            </a:r>
            <a:r>
              <a:rPr lang="en-US" altLang="ru-RU" sz="2000" dirty="0" err="1" smtClean="0"/>
              <a:t>адиобиологии</a:t>
            </a:r>
            <a:r>
              <a:rPr lang="en-US" altLang="ru-RU" sz="2000" dirty="0" smtClean="0"/>
              <a:t> </a:t>
            </a:r>
            <a:r>
              <a:rPr lang="en-US" altLang="ru-RU" sz="2000" dirty="0"/>
              <a:t>и</a:t>
            </a:r>
            <a:r>
              <a:rPr lang="en-US" altLang="ru-RU" sz="2000" i="1" dirty="0"/>
              <a:t> </a:t>
            </a:r>
            <a:r>
              <a:rPr lang="en-US" altLang="ru-RU" sz="2000" dirty="0" err="1"/>
              <a:t>радиационной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безопасности</a:t>
            </a:r>
            <a:r>
              <a:rPr lang="en-US" altLang="ru-RU" sz="2000" dirty="0" smtClean="0"/>
              <a:t>;</a:t>
            </a:r>
            <a:endParaRPr lang="ru-RU" altLang="ru-RU" sz="2000" dirty="0" smtClean="0"/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ru-RU" sz="2000" dirty="0" smtClean="0"/>
              <a:t>б</a:t>
            </a:r>
            <a:r>
              <a:rPr lang="en-US" altLang="ru-RU" sz="2000" dirty="0"/>
              <a:t>)</a:t>
            </a:r>
            <a:r>
              <a:rPr lang="en-US" altLang="ru-RU" sz="2000" i="1" dirty="0"/>
              <a:t> </a:t>
            </a:r>
            <a:r>
              <a:rPr lang="en-US" altLang="ru-RU" sz="2000" dirty="0" err="1"/>
              <a:t>использование</a:t>
            </a:r>
            <a:r>
              <a:rPr lang="en-US" altLang="ru-RU" sz="2000" dirty="0"/>
              <a:t> </a:t>
            </a:r>
            <a:r>
              <a:rPr lang="en-US" altLang="ru-RU" sz="2000" dirty="0" err="1"/>
              <a:t>электронных</a:t>
            </a:r>
            <a:r>
              <a:rPr lang="en-US" altLang="ru-RU" sz="2000" i="1" dirty="0"/>
              <a:t> </a:t>
            </a:r>
            <a:r>
              <a:rPr lang="en-US" altLang="ru-RU" sz="2000" dirty="0" err="1"/>
              <a:t>учебных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материалов</a:t>
            </a:r>
            <a:r>
              <a:rPr lang="en-US" altLang="ru-RU" sz="2000" i="1" dirty="0"/>
              <a:t> </a:t>
            </a:r>
            <a:r>
              <a:rPr lang="en-US" altLang="ru-RU" sz="2000" dirty="0"/>
              <a:t>и</a:t>
            </a:r>
            <a:r>
              <a:rPr lang="en-US" altLang="ru-RU" sz="2000" i="1" dirty="0"/>
              <a:t> </a:t>
            </a:r>
            <a:r>
              <a:rPr lang="en-US" altLang="ru-RU" sz="2000" dirty="0" err="1" smtClean="0"/>
              <a:t>дистанционного</a:t>
            </a:r>
            <a:endParaRPr lang="ru-RU" altLang="ru-RU" sz="2000" dirty="0"/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ru-RU" sz="2000" dirty="0" err="1" smtClean="0"/>
              <a:t>обучения</a:t>
            </a:r>
            <a:r>
              <a:rPr lang="en-US" altLang="ru-RU" sz="2000" i="1" dirty="0" smtClean="0"/>
              <a:t> </a:t>
            </a:r>
            <a:r>
              <a:rPr lang="en-US" altLang="ru-RU" sz="2000" dirty="0"/>
              <a:t>(</a:t>
            </a:r>
            <a:r>
              <a:rPr lang="en-US" altLang="ru-RU" sz="2000" dirty="0" err="1"/>
              <a:t>тест-материалы</a:t>
            </a:r>
            <a:r>
              <a:rPr lang="en-US" altLang="ru-RU" sz="2000" dirty="0"/>
              <a:t>, </a:t>
            </a:r>
            <a:r>
              <a:rPr lang="en-US" altLang="ru-RU" sz="2000" dirty="0" err="1"/>
              <a:t>размещенные</a:t>
            </a:r>
            <a:r>
              <a:rPr lang="en-US" altLang="ru-RU" sz="2000" i="1" dirty="0"/>
              <a:t> </a:t>
            </a:r>
            <a:r>
              <a:rPr lang="en-US" altLang="ru-RU" sz="2000" dirty="0"/>
              <a:t>в </a:t>
            </a:r>
            <a:r>
              <a:rPr lang="en-US" altLang="ru-RU" sz="2000" dirty="0" err="1"/>
              <a:t>Интернете</a:t>
            </a:r>
            <a:r>
              <a:rPr lang="ru-RU" altLang="ru-RU" sz="2000" i="1" dirty="0"/>
              <a:t>)</a:t>
            </a:r>
            <a:r>
              <a:rPr lang="ru-RU" altLang="ru-RU" sz="2000" i="1" dirty="0">
                <a:latin typeface="Arial" charset="0"/>
              </a:rPr>
              <a:t>;</a:t>
            </a:r>
            <a:r>
              <a:rPr lang="ru-RU" altLang="ru-RU" sz="2000" i="1" dirty="0"/>
              <a:t> </a:t>
            </a:r>
            <a:endParaRPr lang="ru-RU" altLang="ru-RU" sz="2000" i="1" dirty="0">
              <a:latin typeface="Arial" charset="0"/>
            </a:endParaRPr>
          </a:p>
          <a:p>
            <a:pPr marL="0" indent="0" algn="just" eaLnBrk="1" hangingPunct="1">
              <a:spcBef>
                <a:spcPts val="600"/>
              </a:spcBef>
            </a:pPr>
            <a:r>
              <a:rPr lang="ru-RU" altLang="ru-RU" sz="2000" dirty="0" smtClean="0"/>
              <a:t>в</a:t>
            </a:r>
            <a:r>
              <a:rPr lang="ru-RU" altLang="ru-RU" sz="2000" dirty="0"/>
              <a:t>)</a:t>
            </a:r>
            <a:r>
              <a:rPr lang="ru-RU" altLang="ru-RU" sz="2000" i="1" dirty="0"/>
              <a:t> </a:t>
            </a:r>
            <a:r>
              <a:rPr lang="en-US" altLang="ru-RU" sz="2000" dirty="0" err="1"/>
              <a:t>участие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лучших</a:t>
            </a:r>
            <a:r>
              <a:rPr lang="en-US" altLang="ru-RU" sz="2000" dirty="0"/>
              <a:t> </a:t>
            </a:r>
            <a:r>
              <a:rPr lang="en-US" altLang="ru-RU" sz="2000" i="1" dirty="0"/>
              <a:t> </a:t>
            </a:r>
            <a:r>
              <a:rPr lang="en-US" altLang="ru-RU" sz="2000" dirty="0" err="1" smtClean="0"/>
              <a:t>магистр</a:t>
            </a:r>
            <a:r>
              <a:rPr lang="ru-RU" altLang="ru-RU" sz="2000" dirty="0" smtClean="0"/>
              <a:t>антов</a:t>
            </a:r>
            <a:r>
              <a:rPr lang="en-US" altLang="ru-RU" sz="2000" dirty="0" smtClean="0"/>
              <a:t> </a:t>
            </a:r>
            <a:r>
              <a:rPr lang="en-US" altLang="ru-RU" sz="2000" dirty="0"/>
              <a:t>2 </a:t>
            </a:r>
            <a:r>
              <a:rPr lang="en-US" altLang="ru-RU" sz="2000" dirty="0" err="1"/>
              <a:t>года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обучения</a:t>
            </a:r>
            <a:r>
              <a:rPr lang="en-US" altLang="ru-RU" sz="2000" i="1" dirty="0"/>
              <a:t> </a:t>
            </a:r>
            <a:r>
              <a:rPr lang="en-US" altLang="ru-RU" sz="2000" dirty="0"/>
              <a:t>и</a:t>
            </a:r>
            <a:r>
              <a:rPr lang="en-US" altLang="ru-RU" sz="2000" i="1" dirty="0"/>
              <a:t> </a:t>
            </a:r>
            <a:r>
              <a:rPr lang="en-US" altLang="ru-RU" sz="2000" dirty="0" err="1"/>
              <a:t>аспирантов</a:t>
            </a:r>
            <a:r>
              <a:rPr lang="en-US" altLang="ru-RU" sz="2000" i="1" dirty="0"/>
              <a:t> </a:t>
            </a:r>
            <a:r>
              <a:rPr lang="en-US" altLang="ru-RU" sz="2000" dirty="0"/>
              <a:t>в </a:t>
            </a:r>
            <a:r>
              <a:rPr lang="en-US" altLang="ru-RU" sz="2000" dirty="0" err="1"/>
              <a:t>преподавании</a:t>
            </a:r>
            <a:r>
              <a:rPr lang="en-US" altLang="ru-RU" sz="2000" i="1" dirty="0"/>
              <a:t> </a:t>
            </a:r>
            <a:r>
              <a:rPr lang="en-US" altLang="ru-RU" sz="2000" dirty="0" err="1"/>
              <a:t>специализированных</a:t>
            </a:r>
            <a:r>
              <a:rPr lang="en-US" altLang="ru-RU" sz="2000" dirty="0"/>
              <a:t> </a:t>
            </a:r>
            <a:r>
              <a:rPr lang="en-US" altLang="ru-RU" sz="2000" dirty="0" err="1"/>
              <a:t>курсов</a:t>
            </a:r>
            <a:r>
              <a:rPr lang="en-US" altLang="ru-RU" sz="2000" dirty="0"/>
              <a:t> </a:t>
            </a:r>
            <a:r>
              <a:rPr lang="ru-RU" altLang="ru-RU" sz="2000" dirty="0" smtClean="0"/>
              <a:t>/«</a:t>
            </a:r>
            <a:r>
              <a:rPr lang="ru-RU" altLang="ru-RU" sz="2000" dirty="0"/>
              <a:t>обучение через преподавание»/</a:t>
            </a: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268538" y="260350"/>
            <a:ext cx="583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Воронежский государственный университет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138746" y="5301208"/>
            <a:ext cx="87852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Главное - реализация модели «знания-навыки-компетенции» в системе преподавания, активизация самостоятельной работы студентов, развитие коммуникативных навыков </a:t>
            </a:r>
          </a:p>
          <a:p>
            <a:pPr algn="ctr" eaLnBrk="0" hangingPunct="0">
              <a:buFont typeface="Arial" charset="0"/>
              <a:buNone/>
            </a:pPr>
            <a:r>
              <a:rPr lang="ru-RU" alt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 «дублинские дескрипторы» </a:t>
            </a:r>
            <a:r>
              <a:rPr lang="ru-RU" alt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endParaRPr lang="ru-RU" alt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73" y="115888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3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51520" y="1377280"/>
            <a:ext cx="8640960" cy="5364087"/>
          </a:xfrm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000" b="1" dirty="0">
                <a:latin typeface="Times New Roman"/>
                <a:ea typeface="Times New Roman"/>
              </a:rPr>
              <a:t>Реализованные активности:</a:t>
            </a:r>
            <a:endParaRPr lang="ru-RU" sz="2000" dirty="0">
              <a:latin typeface="Times New Roman"/>
              <a:ea typeface="Times New Roman"/>
            </a:endParaRPr>
          </a:p>
          <a:p>
            <a:pPr marL="0" lvl="0" indent="0" algn="just">
              <a:buSzPts val="1400"/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1. Разработаны </a:t>
            </a:r>
            <a:r>
              <a:rPr lang="ru-RU" sz="2000" dirty="0">
                <a:latin typeface="Times New Roman"/>
                <a:ea typeface="Times New Roman"/>
              </a:rPr>
              <a:t>учебный план и программы всех </a:t>
            </a:r>
            <a:r>
              <a:rPr lang="ru-RU" sz="2000" dirty="0" smtClean="0">
                <a:latin typeface="Times New Roman"/>
                <a:ea typeface="Times New Roman"/>
              </a:rPr>
              <a:t>дисциплин и практик  </a:t>
            </a:r>
            <a:r>
              <a:rPr lang="ru-RU" sz="2000" dirty="0">
                <a:latin typeface="Times New Roman"/>
                <a:ea typeface="Times New Roman"/>
              </a:rPr>
              <a:t>магистерской программы «Экологический мониторинг и радиационная безопасность</a:t>
            </a:r>
            <a:r>
              <a:rPr lang="ru-RU" sz="2000" dirty="0" smtClean="0">
                <a:latin typeface="Times New Roman"/>
                <a:ea typeface="Times New Roman"/>
              </a:rPr>
              <a:t>». Сделан </a:t>
            </a:r>
            <a:r>
              <a:rPr lang="ru-RU" sz="2000" dirty="0">
                <a:latin typeface="Times New Roman"/>
                <a:ea typeface="Times New Roman"/>
              </a:rPr>
              <a:t>прием  и начато обучение студентов с 1.09.2014 </a:t>
            </a:r>
            <a:r>
              <a:rPr lang="ru-RU" sz="2000" dirty="0" smtClean="0">
                <a:latin typeface="Times New Roman"/>
                <a:ea typeface="Times New Roman"/>
              </a:rPr>
              <a:t>-5 магистрантов, а с </a:t>
            </a:r>
            <a:r>
              <a:rPr lang="ru-RU" sz="2000" dirty="0">
                <a:latin typeface="Times New Roman"/>
                <a:ea typeface="Times New Roman"/>
              </a:rPr>
              <a:t>2015 – </a:t>
            </a:r>
            <a:r>
              <a:rPr lang="ru-RU" sz="2000" dirty="0" smtClean="0">
                <a:latin typeface="Times New Roman"/>
                <a:ea typeface="Times New Roman"/>
              </a:rPr>
              <a:t> еще 8 магистрантов.</a:t>
            </a:r>
          </a:p>
          <a:p>
            <a:pPr marL="0" lvl="0" indent="0" algn="just">
              <a:spcBef>
                <a:spcPts val="0"/>
              </a:spcBef>
              <a:buSzPts val="1400"/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2. Изданы </a:t>
            </a:r>
            <a:r>
              <a:rPr lang="ru-RU" sz="2000" dirty="0">
                <a:latin typeface="Times New Roman"/>
                <a:ea typeface="Times New Roman"/>
              </a:rPr>
              <a:t>учебно-методические материалы: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- </a:t>
            </a:r>
            <a:r>
              <a:rPr lang="ru-RU" sz="2000" dirty="0">
                <a:latin typeface="Times New Roman"/>
                <a:ea typeface="Times New Roman"/>
              </a:rPr>
              <a:t>учебное пособие Иванова Е.Ю. «Радиоэкология»: Учебное пособие. - Воронеж: Кварта, 2015. - 210 с.;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- </a:t>
            </a:r>
            <a:r>
              <a:rPr lang="ru-RU" sz="2000" dirty="0">
                <a:latin typeface="Times New Roman"/>
                <a:ea typeface="Times New Roman"/>
              </a:rPr>
              <a:t>брошюра (2-е издание, исправленное и дополненное с анализом европейского и российского опыта реализации магистерских программ) : </a:t>
            </a:r>
            <a:r>
              <a:rPr lang="ru-RU" sz="2000" dirty="0" err="1">
                <a:latin typeface="Times New Roman"/>
                <a:ea typeface="Times New Roman"/>
              </a:rPr>
              <a:t>Куролап</a:t>
            </a:r>
            <a:r>
              <a:rPr lang="ru-RU" sz="2000" dirty="0">
                <a:latin typeface="Times New Roman"/>
                <a:ea typeface="Times New Roman"/>
              </a:rPr>
              <a:t> С.А., Иванова Е.Ю., Федотов В.И., </a:t>
            </a:r>
            <a:r>
              <a:rPr lang="ru-RU" sz="2000" dirty="0" err="1">
                <a:latin typeface="Times New Roman"/>
                <a:ea typeface="Times New Roman"/>
              </a:rPr>
              <a:t>Куролап</a:t>
            </a:r>
            <a:r>
              <a:rPr lang="ru-RU" sz="2000" dirty="0">
                <a:latin typeface="Times New Roman"/>
                <a:ea typeface="Times New Roman"/>
              </a:rPr>
              <a:t> М.С., </a:t>
            </a:r>
            <a:r>
              <a:rPr lang="ru-RU" sz="2000" dirty="0" err="1">
                <a:latin typeface="Times New Roman"/>
                <a:ea typeface="Times New Roman"/>
              </a:rPr>
              <a:t>Пилиева</a:t>
            </a:r>
            <a:r>
              <a:rPr lang="ru-RU" sz="2000" dirty="0">
                <a:latin typeface="Times New Roman"/>
                <a:ea typeface="Times New Roman"/>
              </a:rPr>
              <a:t> Е.О. «Методические основы разработки и содержание междисциплинарной магистерской программы «Экологический мониторинг и радиационная безопасность: Учебно-методическое </a:t>
            </a:r>
            <a:r>
              <a:rPr lang="ru-RU" sz="2000" dirty="0" smtClean="0">
                <a:latin typeface="Times New Roman"/>
                <a:ea typeface="Times New Roman"/>
              </a:rPr>
              <a:t>пособие</a:t>
            </a:r>
            <a:r>
              <a:rPr lang="ru-RU" sz="2000" dirty="0">
                <a:latin typeface="Times New Roman"/>
                <a:ea typeface="Times New Roman"/>
              </a:rPr>
              <a:t>». - Воронеж: Кварта, 2015. </a:t>
            </a:r>
            <a:r>
              <a:rPr lang="ru-RU" sz="2000" dirty="0" smtClean="0">
                <a:latin typeface="Times New Roman"/>
                <a:ea typeface="Times New Roman"/>
              </a:rPr>
              <a:t>– 107 с.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i="1" dirty="0" smtClean="0">
                <a:latin typeface="Times New Roman"/>
                <a:ea typeface="Times New Roman"/>
              </a:rPr>
              <a:t> Изданы </a:t>
            </a:r>
            <a:r>
              <a:rPr lang="ru-RU" sz="2000" i="1" dirty="0">
                <a:latin typeface="Times New Roman"/>
                <a:ea typeface="Times New Roman"/>
              </a:rPr>
              <a:t>в декабре 2015г. при финансовой поддержке </a:t>
            </a:r>
            <a:r>
              <a:rPr lang="ru-RU" sz="2000" dirty="0">
                <a:latin typeface="Times New Roman"/>
                <a:ea typeface="Times New Roman"/>
              </a:rPr>
              <a:t>«530644 – </a:t>
            </a:r>
            <a:r>
              <a:rPr lang="en-US" sz="2000" dirty="0">
                <a:latin typeface="Times New Roman"/>
                <a:ea typeface="Times New Roman"/>
              </a:rPr>
              <a:t>TEMPUS</a:t>
            </a:r>
            <a:r>
              <a:rPr lang="ru-RU" sz="2000" dirty="0">
                <a:latin typeface="Times New Roman"/>
                <a:ea typeface="Times New Roman"/>
              </a:rPr>
              <a:t>-1-2012-</a:t>
            </a:r>
            <a:r>
              <a:rPr lang="en-US" sz="2000" dirty="0">
                <a:latin typeface="Times New Roman"/>
                <a:ea typeface="Times New Roman"/>
              </a:rPr>
              <a:t>HUMAN SECURITY</a:t>
            </a:r>
            <a:r>
              <a:rPr lang="ru-RU" sz="2000" dirty="0" smtClean="0">
                <a:latin typeface="Times New Roman"/>
                <a:ea typeface="Times New Roman"/>
              </a:rPr>
              <a:t>».</a:t>
            </a:r>
            <a:endParaRPr lang="ru-RU" sz="2000" dirty="0">
              <a:latin typeface="Times New Roman"/>
              <a:ea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C11-170D-4E8B-86D4-153D8C842C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686"/>
            <a:ext cx="21463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3686" y="188640"/>
            <a:ext cx="5802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00CC"/>
                </a:solidFill>
                <a:latin typeface="Arial" charset="0"/>
              </a:rPr>
              <a:t>Воронежский государственный университет</a:t>
            </a:r>
            <a:endParaRPr lang="ru-RU" altLang="ru-RU" sz="28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8977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40768"/>
            <a:ext cx="8858250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41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124075" cy="1090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268538" y="404813"/>
            <a:ext cx="5832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32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0598" name="Line 7"/>
          <p:cNvSpPr>
            <a:spLocks noChangeShapeType="1"/>
          </p:cNvSpPr>
          <p:nvPr/>
        </p:nvSpPr>
        <p:spPr bwMode="auto">
          <a:xfrm>
            <a:off x="179388" y="1341438"/>
            <a:ext cx="8856662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E0F8206-F574-4E5E-B5D7-1D8BA5ED5AE7}" type="slidenum">
              <a:rPr lang="ru-RU" altLang="ru-RU" sz="1200">
                <a:solidFill>
                  <a:srgbClr val="0000CC"/>
                </a:solidFill>
              </a:rPr>
              <a:pPr algn="r" eaLnBrk="1" hangingPunct="1"/>
              <a:t>18</a:t>
            </a:fld>
            <a:endParaRPr lang="ru-RU" altLang="ru-RU" sz="1200">
              <a:solidFill>
                <a:srgbClr val="0000CC"/>
              </a:solidFill>
            </a:endParaRP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268538" y="260350"/>
            <a:ext cx="583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Воронежский государственный университет</a:t>
            </a:r>
          </a:p>
        </p:txBody>
      </p:sp>
      <p:sp>
        <p:nvSpPr>
          <p:cNvPr id="3" name="AutoShape 18" descr="Отображается файл &quot;IMG_20160203_155741.jpg&quot;"/>
          <p:cNvSpPr>
            <a:spLocks noChangeAspect="1" noChangeArrowheads="1"/>
          </p:cNvSpPr>
          <p:nvPr/>
        </p:nvSpPr>
        <p:spPr bwMode="auto">
          <a:xfrm>
            <a:off x="230188" y="-365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0" descr="Отображается файл &quot;IMG_20160203_155741.jpg&quot;"/>
          <p:cNvSpPr>
            <a:spLocks noChangeAspect="1" noChangeArrowheads="1"/>
          </p:cNvSpPr>
          <p:nvPr/>
        </p:nvSpPr>
        <p:spPr bwMode="auto">
          <a:xfrm>
            <a:off x="382588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2" descr="Отображается файл &quot;IMG_20160203_155741.jpg&quot;"/>
          <p:cNvSpPr>
            <a:spLocks noChangeAspect="1" noChangeArrowheads="1"/>
          </p:cNvSpPr>
          <p:nvPr/>
        </p:nvSpPr>
        <p:spPr bwMode="auto">
          <a:xfrm>
            <a:off x="534988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4" descr="Отображается файл &quot;IMG_20160203_155741.jpg&quot;"/>
          <p:cNvSpPr>
            <a:spLocks noChangeAspect="1" noChangeArrowheads="1"/>
          </p:cNvSpPr>
          <p:nvPr/>
        </p:nvSpPr>
        <p:spPr bwMode="auto">
          <a:xfrm>
            <a:off x="687388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6" descr="Отображается файл &quot;IMG_20160203_155741.jpg&quot;"/>
          <p:cNvSpPr>
            <a:spLocks noChangeAspect="1" noChangeArrowheads="1"/>
          </p:cNvSpPr>
          <p:nvPr/>
        </p:nvSpPr>
        <p:spPr bwMode="auto">
          <a:xfrm>
            <a:off x="839788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7" y="184943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ORK\Мои документы\Радиоэкология\Минск\Новая папка\программ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536827"/>
            <a:ext cx="3644593" cy="496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75" y="1679033"/>
            <a:ext cx="3106925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Times New Roman"/>
              </a:rPr>
              <a:t>3. Создан Ресурсный центр Радиоэкологической безопасности в Воронежском государственном университете, на базе которого создана электронная библиотека учебно-методических материалов по магистерской программе   «Экологический мониторинг и радиационная безопасность»: 1) видеофильмы, 2) электронная библиотека /учебные материалы/, 3) электронные лекции /обучающие презентации, лекции, тесты/.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Times New Roman"/>
              </a:rPr>
              <a:t>4. Проведено повышение квалификации 4-х преподавателей Воронежского государственного университета в университете </a:t>
            </a:r>
            <a:r>
              <a:rPr lang="ru-RU" sz="2000" dirty="0" err="1">
                <a:latin typeface="Times New Roman"/>
                <a:ea typeface="Times New Roman"/>
              </a:rPr>
              <a:t>г.Пармы</a:t>
            </a:r>
            <a:r>
              <a:rPr lang="ru-RU" sz="2000" dirty="0">
                <a:latin typeface="Times New Roman"/>
                <a:ea typeface="Times New Roman"/>
              </a:rPr>
              <a:t>  в течение 2-х недель 17-29.11.2014г.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Times New Roman"/>
              </a:rPr>
              <a:t>5.  Заключен договор о сотрудничестве между ВГУ и университетом </a:t>
            </a:r>
            <a:r>
              <a:rPr lang="ru-RU" sz="2000" dirty="0" err="1" smtClean="0">
                <a:latin typeface="Times New Roman"/>
                <a:ea typeface="Times New Roman"/>
              </a:rPr>
              <a:t>г.Парма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6. </a:t>
            </a:r>
            <a:r>
              <a:rPr lang="ru-RU" sz="2000" dirty="0">
                <a:latin typeface="Times New Roman"/>
                <a:ea typeface="Times New Roman"/>
              </a:rPr>
              <a:t>Создана «страничка проекта» на сайте  вуза (ВГУ) с размещением «Новостей» в рамках реализации проекта.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C11-170D-4E8B-86D4-153D8C842C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686"/>
            <a:ext cx="21463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3686" y="188640"/>
            <a:ext cx="5802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00CC"/>
                </a:solidFill>
                <a:latin typeface="Arial" charset="0"/>
              </a:rPr>
              <a:t>Воронежский государственный университет</a:t>
            </a:r>
            <a:endParaRPr lang="ru-RU" altLang="ru-RU" sz="28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8977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40768"/>
            <a:ext cx="8858250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2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/>
          </p:cNvSpPr>
          <p:nvPr>
            <p:ph type="body" idx="1"/>
          </p:nvPr>
        </p:nvSpPr>
        <p:spPr>
          <a:xfrm>
            <a:off x="250825" y="2276474"/>
            <a:ext cx="8893175" cy="42488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1) Разработаны основные положения концепции междисциплинарного обучения  магистров ( блок «окружающая среда»)</a:t>
            </a:r>
            <a:r>
              <a:rPr lang="en-US" altLang="ru-RU" sz="1800" b="1" dirty="0" smtClean="0">
                <a:solidFill>
                  <a:srgbClr val="000099"/>
                </a:solidFill>
              </a:rPr>
              <a:t>;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2)  Изучен европейский опыт реализации образовательных программ подготовки магистров (аналитический обзор);</a:t>
            </a:r>
            <a:endParaRPr lang="en-US" altLang="ru-RU" sz="18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3) Изучен европейский опыт реализации образовательных программ подготовки аспирантов (аналитический обзор);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4) Обучающий семинар в Воронеже</a:t>
            </a:r>
            <a:r>
              <a:rPr lang="en-US" altLang="ru-RU" sz="1800" b="1" dirty="0" smtClean="0">
                <a:solidFill>
                  <a:srgbClr val="000099"/>
                </a:solidFill>
              </a:rPr>
              <a:t> (16-17 </a:t>
            </a:r>
            <a:r>
              <a:rPr lang="ru-RU" altLang="ru-RU" sz="1800" b="1" dirty="0" smtClean="0">
                <a:solidFill>
                  <a:srgbClr val="000099"/>
                </a:solidFill>
              </a:rPr>
              <a:t>сентября</a:t>
            </a:r>
            <a:r>
              <a:rPr lang="en-US" altLang="ru-RU" sz="1800" b="1" dirty="0" smtClean="0">
                <a:solidFill>
                  <a:srgbClr val="000099"/>
                </a:solidFill>
              </a:rPr>
              <a:t> 2013);</a:t>
            </a:r>
            <a:endParaRPr lang="ru-RU" altLang="ru-RU" sz="18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5) «Языковые курсы» в 2013 г. (повышена квалификация и знания англ. языка 4 преподавателей ВГУ)</a:t>
            </a:r>
            <a:r>
              <a:rPr lang="en-US" altLang="ru-RU" sz="1800" b="1" dirty="0" smtClean="0">
                <a:solidFill>
                  <a:srgbClr val="000099"/>
                </a:solidFill>
              </a:rPr>
              <a:t>;</a:t>
            </a:r>
            <a:endParaRPr lang="ru-RU" altLang="ru-RU" sz="18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6) Разработан и внедрен в Воронежском университете новый учебный план подготовки магистров по программе «Экологический мониторинг и радиационная безопасность» (открыт прием студентов с сентября 2014);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altLang="ru-RU" sz="1800" b="1" dirty="0" smtClean="0">
                <a:solidFill>
                  <a:srgbClr val="000099"/>
                </a:solidFill>
              </a:rPr>
              <a:t>7) Разработаны учебно-методические материалы, в частности, учебное пособие «Радиоэкология» (автор – Е.Ю. Иванова, оригинал-макет 237 стр.);</a:t>
            </a:r>
            <a:endParaRPr lang="en-US" altLang="ru-RU" sz="1800" b="1" dirty="0" smtClean="0">
              <a:solidFill>
                <a:srgbClr val="000099"/>
              </a:solidFill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642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Деятельность за </a:t>
            </a:r>
            <a:r>
              <a:rPr lang="it-IT" alt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2012 – 201</a:t>
            </a:r>
            <a:r>
              <a:rPr lang="ru-RU" alt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 гг.: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0" y="765175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Цель – разработка и реализация новых магистерских </a:t>
            </a:r>
            <a:r>
              <a:rPr lang="en-US" altLang="ru-RU" sz="1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(Master) </a:t>
            </a:r>
            <a:r>
              <a:rPr lang="ru-RU" altLang="ru-RU" sz="1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 аспирантских </a:t>
            </a:r>
            <a:r>
              <a:rPr lang="en-US" altLang="ru-RU" sz="1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(PhD)</a:t>
            </a:r>
            <a:r>
              <a:rPr lang="ru-RU" altLang="ru-RU" sz="1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программ в области радиоэкологической безопасности 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50825" y="1773238"/>
            <a:ext cx="8642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i="1" u="sng" dirty="0">
                <a:solidFill>
                  <a:srgbClr val="660066"/>
                </a:solidFill>
                <a:latin typeface="Arial" charset="0"/>
              </a:rPr>
              <a:t>Основные результаты за 2012-2014гг.:</a:t>
            </a:r>
          </a:p>
        </p:txBody>
      </p:sp>
    </p:spTree>
    <p:extLst>
      <p:ext uri="{BB962C8B-B14F-4D97-AF65-F5344CB8AC3E}">
        <p14:creationId xmlns:p14="http://schemas.microsoft.com/office/powerpoint/2010/main" val="179167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800" b="1" dirty="0" smtClean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altLang="ru-RU" sz="2800" b="1" dirty="0" smtClean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</a:br>
            <a:r>
              <a:rPr lang="ru-RU" altLang="ru-RU" sz="2800" b="1" dirty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ru-RU" altLang="ru-RU" sz="2800" b="1" dirty="0" smtClean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  <a:t>Воронежский </a:t>
            </a:r>
            <a:r>
              <a:rPr lang="ru-RU" altLang="ru-RU" sz="2800" b="1" dirty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  <a:t>государственный </a:t>
            </a:r>
            <a:r>
              <a:rPr lang="ru-RU" altLang="ru-RU" sz="2800" b="1" dirty="0" smtClean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altLang="ru-RU" sz="2800" b="1" dirty="0" smtClean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</a:br>
            <a:r>
              <a:rPr lang="ru-RU" altLang="ru-RU" sz="2800" b="1" dirty="0" smtClean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  <a:t>университет</a:t>
            </a:r>
            <a:r>
              <a:rPr lang="ru-RU" altLang="ru-RU" sz="2800" b="1" dirty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altLang="ru-RU" sz="2800" b="1" dirty="0">
                <a:solidFill>
                  <a:srgbClr val="0000CC"/>
                </a:solidFill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Разработана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программа по специальности аспирантуры «25.00.36 - Геоэкология» с включенным разделом обучения по основам радиоэкологической безопасности. Внедрена в учебный процесс ВГУ с сентября 2015г. По данной программе в настоящее  время обучаются два аспиранта.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 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планы и описания образовательных программ по магистратуре и аспирантуре  выставлены на сайт ВГУ в разделе «Электронный университет» (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http://www.moodle.vsu.ru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русском языке.  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«Ярмарки вакансий» для студентов-магистрантов с приглашением работодателей (представителей администрации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Нововоронежской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АЭС и региональных природоохранных органов) в течение 2015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00CE7-99D7-4AC3-B446-271EF4DD94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" y="158224"/>
            <a:ext cx="21463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93752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40768"/>
            <a:ext cx="8858250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4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Ярмарка вакансий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00CE7-99D7-4AC3-B446-271EF4DD94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6840760" cy="394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71635"/>
            <a:ext cx="4824536" cy="32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8720"/>
            <a:ext cx="2582952" cy="38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8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C11-170D-4E8B-86D4-153D8C842C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5486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Благодарю за внимание 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197100"/>
            <a:ext cx="2468563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5229200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hlinkClick r:id="rId3"/>
              </a:rPr>
              <a:t>http://www.geogr.vsu.ru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4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268538" y="404813"/>
            <a:ext cx="5832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32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107950" y="1341438"/>
            <a:ext cx="885666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124075" cy="1090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250825" y="1484313"/>
            <a:ext cx="8713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altLang="ru-RU" sz="36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Обучающий семинар</a:t>
            </a:r>
            <a:endParaRPr lang="en-US" altLang="ru-RU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en-US" altLang="ru-RU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16</a:t>
            </a:r>
            <a:r>
              <a:rPr lang="en-GB" altLang="ru-RU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– </a:t>
            </a:r>
            <a:r>
              <a:rPr lang="en-US" altLang="ru-RU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17</a:t>
            </a:r>
            <a:r>
              <a:rPr lang="ru-RU" altLang="ru-RU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сентября</a:t>
            </a:r>
            <a:r>
              <a:rPr lang="en-GB" altLang="ru-RU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2013</a:t>
            </a:r>
            <a:r>
              <a:rPr lang="ru-RU" altLang="ru-RU" sz="24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г. </a:t>
            </a:r>
          </a:p>
        </p:txBody>
      </p:sp>
      <p:pic>
        <p:nvPicPr>
          <p:cNvPr id="76810" name="Рисунок 23" descr="D:\Мои документы\Мои рисунки\фото 13\TEMPUS\Воронеж 16-17.09\IMG_0803.JPG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90813"/>
            <a:ext cx="5400675" cy="40513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268538" y="260350"/>
            <a:ext cx="583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Воронежский государственный университет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88" y="162531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1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_IGP94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3744912" cy="24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_IGP9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388778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_IGP93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88778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_IGP93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3743325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971550" y="115888"/>
            <a:ext cx="6840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4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Рабочие совещания </a:t>
            </a:r>
          </a:p>
        </p:txBody>
      </p:sp>
    </p:spTree>
    <p:extLst>
      <p:ext uri="{BB962C8B-B14F-4D97-AF65-F5344CB8AC3E}">
        <p14:creationId xmlns:p14="http://schemas.microsoft.com/office/powerpoint/2010/main" val="1708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268538" y="404813"/>
            <a:ext cx="5832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32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>
            <a:off x="107950" y="1341438"/>
            <a:ext cx="885666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124075" cy="1090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0" y="1557338"/>
            <a:ext cx="8893175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«Языковые курсы» </a:t>
            </a:r>
          </a:p>
          <a:p>
            <a:pPr algn="ctr" eaLnBrk="1" hangingPunct="1"/>
            <a:r>
              <a:rPr lang="ru-RU" alt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/ английский язык, </a:t>
            </a:r>
            <a:r>
              <a:rPr lang="ru-RU" alt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октябрь-декабрь 2013 г. </a:t>
            </a:r>
            <a:r>
              <a:rPr lang="ru-RU" alt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/</a:t>
            </a:r>
            <a:endParaRPr lang="en-US" alt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250825" y="2708275"/>
            <a:ext cx="84978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Школа </a:t>
            </a:r>
            <a:r>
              <a:rPr lang="en-US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Интерлингва</a:t>
            </a:r>
            <a:r>
              <a:rPr lang="en-US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ru-RU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altLang="ru-RU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80 </a:t>
            </a: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учебных часов </a:t>
            </a:r>
            <a:endParaRPr lang="en-US" altLang="ru-RU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altLang="ru-RU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Участники:</a:t>
            </a:r>
            <a:endParaRPr lang="en-US" altLang="ru-RU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it-IT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С.Куролап /профессор/</a:t>
            </a:r>
            <a:endParaRPr lang="it-IT" altLang="ru-RU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it-IT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И. Комов / доцент/</a:t>
            </a:r>
            <a:endParaRPr lang="it-IT" altLang="ru-RU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it-IT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Л. Иванова /асп., преп./</a:t>
            </a:r>
          </a:p>
          <a:p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4.</a:t>
            </a:r>
            <a:r>
              <a:rPr lang="en-US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М. Маслова /асп.,преп./</a:t>
            </a:r>
          </a:p>
          <a:p>
            <a:endParaRPr lang="ru-RU" altLang="ru-RU" sz="2400"/>
          </a:p>
        </p:txBody>
      </p:sp>
      <p:pic>
        <p:nvPicPr>
          <p:cNvPr id="77835" name="Picture 11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>
            <a:fillRect/>
          </a:stretch>
        </p:blipFill>
        <p:spPr bwMode="auto">
          <a:xfrm>
            <a:off x="4643438" y="4581525"/>
            <a:ext cx="1528762" cy="19446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6" name="Picture 12" descr="_IGP5201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16354" r="38751"/>
          <a:stretch>
            <a:fillRect/>
          </a:stretch>
        </p:blipFill>
        <p:spPr bwMode="auto">
          <a:xfrm>
            <a:off x="6443663" y="3213100"/>
            <a:ext cx="2087562" cy="20208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8" name="Picture 14" descr="_IGP9325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r="8197"/>
          <a:stretch>
            <a:fillRect/>
          </a:stretch>
        </p:blipFill>
        <p:spPr bwMode="auto">
          <a:xfrm>
            <a:off x="4643438" y="3213100"/>
            <a:ext cx="1519237" cy="12795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6443663" y="5373688"/>
            <a:ext cx="2089150" cy="101441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200" b="1"/>
              <a:t>Победители  Всероссийской студенческой олимпиады по геоэкологии, 2012г.</a:t>
            </a: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268538" y="260350"/>
            <a:ext cx="583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Воронежский государственный университет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61" y="146049"/>
            <a:ext cx="938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8642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Деятельность за </a:t>
            </a:r>
            <a:r>
              <a:rPr lang="it-IT" alt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2012 – 201</a:t>
            </a:r>
            <a:r>
              <a:rPr lang="ru-RU" alt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5 гг.: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0" y="908050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Цель – разработка и реализация новых магистерских </a:t>
            </a:r>
            <a:r>
              <a:rPr lang="en-US" altLang="ru-RU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(Master) </a:t>
            </a:r>
            <a:r>
              <a:rPr lang="ru-RU" altLang="ru-RU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и аспирантских </a:t>
            </a:r>
            <a:r>
              <a:rPr lang="en-US" altLang="ru-RU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(PhD)</a:t>
            </a:r>
            <a:r>
              <a:rPr lang="ru-RU" altLang="ru-RU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программ в области радиоэкологической безопасности 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396875" y="1935162"/>
            <a:ext cx="849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 b="1" i="1" u="sng" dirty="0">
                <a:solidFill>
                  <a:srgbClr val="660066"/>
                </a:solidFill>
                <a:latin typeface="Arial" charset="0"/>
                <a:cs typeface="Arial" charset="0"/>
              </a:rPr>
              <a:t>Основные результаты за январь – апрель 2015 г.: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475971" y="2363694"/>
            <a:ext cx="8497887" cy="352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b="1" dirty="0" smtClean="0">
                <a:solidFill>
                  <a:srgbClr val="000099"/>
                </a:solidFill>
              </a:rPr>
              <a:t>8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) Стажировка 4-х преподавателей ВГУ в университете </a:t>
            </a:r>
            <a:r>
              <a:rPr lang="ru-RU" altLang="ru-RU" b="1" dirty="0" err="1">
                <a:solidFill>
                  <a:srgbClr val="000099"/>
                </a:solidFill>
                <a:latin typeface="Arial" charset="0"/>
                <a:cs typeface="Arial" charset="0"/>
              </a:rPr>
              <a:t>г.Парма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 (17-29.11.2014)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ru-RU" altLang="ru-RU" b="1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9) Открыт учебный Ресурсный центр радиоэкологической безопасности в ВГУ, оснащаемый в рамках </a:t>
            </a:r>
            <a:r>
              <a:rPr lang="ru-RU" altLang="ru-RU" b="1" dirty="0" err="1">
                <a:solidFill>
                  <a:srgbClr val="000099"/>
                </a:solidFill>
                <a:latin typeface="Arial" charset="0"/>
                <a:cs typeface="Arial" charset="0"/>
              </a:rPr>
              <a:t>софинансирования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 проекта (январь 2015);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10) Создается электронная библиотека учебных материалов  (видео, мультимедиа-презентации, лекционные материалы);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11) Модернизирована программа подготовки аспирантов в ВГУ по направлению 05.06.01 – Науки о Земле, направленности «25.00.36 – Геоэкология» с включением радиоэкологических дисциплин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/>
          </p:cNvSpPr>
          <p:nvPr>
            <p:ph type="title"/>
          </p:nvPr>
        </p:nvSpPr>
        <p:spPr>
          <a:xfrm>
            <a:off x="6732588" y="2060575"/>
            <a:ext cx="2098675" cy="1143000"/>
          </a:xfrm>
        </p:spPr>
        <p:txBody>
          <a:bodyPr/>
          <a:lstStyle/>
          <a:p>
            <a:r>
              <a:rPr lang="ru-RU" altLang="ru-RU" sz="22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2-х недельная стажировка преподавате-лей ВГУ в университете г.Парма /Италия/ в ноябре 2014г.</a:t>
            </a:r>
          </a:p>
        </p:txBody>
      </p:sp>
      <p:pic>
        <p:nvPicPr>
          <p:cNvPr id="144388" name="Рисунок 2"/>
          <p:cNvPicPr>
            <a:picLocks noChangeAspect="1" noChangeArrowheads="1"/>
          </p:cNvPicPr>
          <p:nvPr/>
        </p:nvPicPr>
        <p:blipFill>
          <a:blip r:embed="rId2">
            <a:lum bright="-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5468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Рисунок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4392613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76700"/>
            <a:ext cx="3735388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88913"/>
            <a:ext cx="2124075" cy="1090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2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2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64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23" name="Picture 15" descr="Tempus_JPEG_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908050"/>
            <a:ext cx="3240087" cy="12160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92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/>
          </p:cNvSpPr>
          <p:nvPr>
            <p:ph type="title"/>
          </p:nvPr>
        </p:nvSpPr>
        <p:spPr>
          <a:xfrm>
            <a:off x="5148263" y="836613"/>
            <a:ext cx="3694112" cy="1143000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Ресурсный центр радиоэкологи-ческой безопасности</a:t>
            </a:r>
          </a:p>
        </p:txBody>
      </p:sp>
      <p:sp>
        <p:nvSpPr>
          <p:cNvPr id="140292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5364163" y="3429000"/>
            <a:ext cx="3313112" cy="2303463"/>
          </a:xfrm>
          <a:noFill/>
          <a:ln w="222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  <a:r>
              <a:rPr lang="ru-RU" altLang="ru-RU" sz="1800" b="1" u="sng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Техническая поддержка: </a:t>
            </a:r>
            <a:br>
              <a:rPr lang="ru-RU" altLang="ru-RU" sz="1800" b="1" u="sng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18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- 2 компьютерных класса с мультимедийным оборудованием, 12 рабочих станций + сервер /АРМ радиоэколога/; </a:t>
            </a:r>
            <a:br>
              <a:rPr lang="ru-RU" altLang="ru-RU" sz="18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18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18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18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электронная библиотека учебно-методических материалов</a:t>
            </a:r>
          </a:p>
        </p:txBody>
      </p:sp>
      <p:pic>
        <p:nvPicPr>
          <p:cNvPr id="140293" name="Picture 5" descr="Ресурсный цент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846638" cy="6480175"/>
          </a:xfrm>
          <a:prstGeom prst="rect">
            <a:avLst/>
          </a:prstGeom>
          <a:noFill/>
          <a:ln w="222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395288" y="3284538"/>
            <a:ext cx="439261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323850" y="3500438"/>
            <a:ext cx="4679950" cy="4333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0296" name="Line 8"/>
          <p:cNvSpPr>
            <a:spLocks noChangeShapeType="1"/>
          </p:cNvSpPr>
          <p:nvPr/>
        </p:nvSpPr>
        <p:spPr bwMode="auto">
          <a:xfrm flipH="1">
            <a:off x="4932363" y="2492375"/>
            <a:ext cx="1152525" cy="936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2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1162</Words>
  <Application>Microsoft Office PowerPoint</Application>
  <PresentationFormat>Экран (4:3)</PresentationFormat>
  <Paragraphs>108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2-х недельная стажировка преподавате-лей ВГУ в университете г.Парма /Италия/ в ноябре 2014г.</vt:lpstr>
      <vt:lpstr>Презентация PowerPoint</vt:lpstr>
      <vt:lpstr>Ресурсный центр радиоэкологи-ческой безопасности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Концепция междисциплинарного обучения /формы/:</vt:lpstr>
      <vt:lpstr>Изучение европейского опыта  </vt:lpstr>
      <vt:lpstr>Презентация PowerPoint</vt:lpstr>
      <vt:lpstr>Презентация PowerPoint</vt:lpstr>
      <vt:lpstr>Презентация PowerPoint</vt:lpstr>
      <vt:lpstr>  Воронежский государственный  университет </vt:lpstr>
      <vt:lpstr>Ярмарка вакансий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AndrewBrew</dc:creator>
  <cp:lastModifiedBy>Semyon Kurolap</cp:lastModifiedBy>
  <cp:revision>21</cp:revision>
  <dcterms:created xsi:type="dcterms:W3CDTF">2016-02-03T12:38:59Z</dcterms:created>
  <dcterms:modified xsi:type="dcterms:W3CDTF">2016-05-17T05:12:53Z</dcterms:modified>
</cp:coreProperties>
</file>